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9"/>
  </p:handoutMasterIdLst>
  <p:sldIdLst>
    <p:sldId id="292" r:id="rId2"/>
    <p:sldId id="273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56" d="100"/>
          <a:sy n="56" d="100"/>
        </p:scale>
        <p:origin x="51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05/08/2025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1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7B18BB87-8701-9A3E-2EE0-68D045E5F73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05/08/2025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38126946-5FEF-4623-2496-3063DDC58E35}"/>
              </a:ext>
            </a:extLst>
          </p:cNvPr>
          <p:cNvGrpSpPr/>
          <p:nvPr/>
        </p:nvGrpSpPr>
        <p:grpSpPr>
          <a:xfrm>
            <a:off x="-1" y="330200"/>
            <a:ext cx="9144000" cy="6527800"/>
            <a:chOff x="-1" y="330200"/>
            <a:chExt cx="9144000" cy="6527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9EC7384-AFF2-62F7-B66C-428377363F61}"/>
                </a:ext>
              </a:extLst>
            </p:cNvPr>
            <p:cNvSpPr/>
            <p:nvPr/>
          </p:nvSpPr>
          <p:spPr>
            <a:xfrm>
              <a:off x="-1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A9C0DF2D-6178-CF01-3572-7245C811E256}"/>
                </a:ext>
              </a:extLst>
            </p:cNvPr>
            <p:cNvSpPr txBox="1"/>
            <p:nvPr/>
          </p:nvSpPr>
          <p:spPr>
            <a:xfrm>
              <a:off x="649480" y="2347605"/>
              <a:ext cx="7845039" cy="2985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CE1 CE2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R="0" lvl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CE1 : Je sais identifier une constellation de doigts et trouver son complément à 10.</a:t>
              </a:r>
            </a:p>
            <a:p>
              <a:pPr marR="0" lvl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R="0" lvl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CE2 : Je connais les doubles.</a:t>
              </a:r>
            </a:p>
          </p:txBody>
        </p:sp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7E769C3A-B1E2-5B3D-4B32-22AE9DD110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399195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5/8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ABEB6B8-AB02-AE90-7011-921C0B8452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849" y="2300797"/>
            <a:ext cx="2912029" cy="3261472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7ADDBA95-D0FC-EB23-FA42-61520990D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741" y="1195580"/>
            <a:ext cx="3684896" cy="541357"/>
          </a:xfrm>
        </p:spPr>
        <p:txBody>
          <a:bodyPr>
            <a:normAutofit fontScale="90000"/>
          </a:bodyPr>
          <a:lstStyle/>
          <a:p>
            <a:pPr algn="just"/>
            <a:r>
              <a:rPr lang="fr-FR" dirty="0">
                <a:sym typeface="Webdings" panose="05030102010509060703" pitchFamily="18" charset="2"/>
              </a:rPr>
              <a:t>Combien manque-t-il pour faire 10 ? </a:t>
            </a:r>
            <a:endParaRPr lang="fr-FR" sz="36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CF219FC-519B-AE52-B8E9-2EF84F90C244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4670D96-5F0D-62D0-3647-E2A2D63A1D56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DF2380DC-8FC4-787C-F8D3-850FD7916626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7D8115CE-57A1-0B30-3418-FF80BDCA9A73}"/>
              </a:ext>
            </a:extLst>
          </p:cNvPr>
          <p:cNvSpPr txBox="1"/>
          <p:nvPr/>
        </p:nvSpPr>
        <p:spPr>
          <a:xfrm>
            <a:off x="4886781" y="2837264"/>
            <a:ext cx="401122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3200" dirty="0"/>
              <a:t>Le double de 13 est : …</a:t>
            </a:r>
          </a:p>
          <a:p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0108899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5/8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4E6DA96-366C-B51B-24F0-7E5DD918F6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192" y="1316695"/>
            <a:ext cx="3142700" cy="3519824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2154A8C1-22DF-F535-DCA1-0955B9B5DB12}"/>
              </a:ext>
            </a:extLst>
          </p:cNvPr>
          <p:cNvSpPr txBox="1"/>
          <p:nvPr/>
        </p:nvSpPr>
        <p:spPr>
          <a:xfrm>
            <a:off x="540197" y="5178995"/>
            <a:ext cx="43542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3 + . . . = 10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DF9742E-86D9-6433-D262-35090E09D594}"/>
              </a:ext>
            </a:extLst>
          </p:cNvPr>
          <p:cNvSpPr txBox="1"/>
          <p:nvPr/>
        </p:nvSpPr>
        <p:spPr>
          <a:xfrm>
            <a:off x="1707939" y="5178994"/>
            <a:ext cx="918358" cy="10156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5368B807-3F5C-9C1F-B2FF-E8C5040ED7C1}"/>
              </a:ext>
            </a:extLst>
          </p:cNvPr>
          <p:cNvSpPr txBox="1">
            <a:spLocks/>
          </p:cNvSpPr>
          <p:nvPr/>
        </p:nvSpPr>
        <p:spPr>
          <a:xfrm>
            <a:off x="3595178" y="315484"/>
            <a:ext cx="2121958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>
                <a:solidFill>
                  <a:srgbClr val="C00000"/>
                </a:solidFill>
                <a:sym typeface="Webdings" panose="05030102010509060703" pitchFamily="18" charset="2"/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7B715F4-1491-4E44-F0DF-D4891E2138F7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AB9BFE1-4340-CD98-C7D6-6FBF77021919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41EEDCA5-548A-FF87-1FF5-EA725D15F11E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4DB99261-51D5-6EC4-0E95-CACF6C161006}"/>
              </a:ext>
            </a:extLst>
          </p:cNvPr>
          <p:cNvSpPr txBox="1"/>
          <p:nvPr/>
        </p:nvSpPr>
        <p:spPr>
          <a:xfrm>
            <a:off x="4802492" y="1525202"/>
            <a:ext cx="371121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Le double de 13 est : …</a:t>
            </a:r>
          </a:p>
          <a:p>
            <a:endParaRPr lang="fr-FR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FC1D2D4E-426F-B367-69B8-6558F1A814CC}"/>
              </a:ext>
            </a:extLst>
          </p:cNvPr>
          <p:cNvSpPr txBox="1"/>
          <p:nvPr/>
        </p:nvSpPr>
        <p:spPr>
          <a:xfrm>
            <a:off x="7759328" y="1630444"/>
            <a:ext cx="918358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26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3256322-53AE-C88E-64ED-F295488F47E0}"/>
              </a:ext>
            </a:extLst>
          </p:cNvPr>
          <p:cNvSpPr txBox="1"/>
          <p:nvPr/>
        </p:nvSpPr>
        <p:spPr>
          <a:xfrm>
            <a:off x="7039759" y="2337075"/>
            <a:ext cx="7943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13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8408D0C5-8789-5B2B-46DA-BF7659C3A73C}"/>
              </a:ext>
            </a:extLst>
          </p:cNvPr>
          <p:cNvSpPr txBox="1"/>
          <p:nvPr/>
        </p:nvSpPr>
        <p:spPr>
          <a:xfrm>
            <a:off x="6888356" y="5320215"/>
            <a:ext cx="1033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FF0000"/>
                </a:solidFill>
              </a:rPr>
              <a:t>26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4745E318-FFE0-5A39-CB0B-0B512F45CD45}"/>
              </a:ext>
            </a:extLst>
          </p:cNvPr>
          <p:cNvGrpSpPr/>
          <p:nvPr/>
        </p:nvGrpSpPr>
        <p:grpSpPr>
          <a:xfrm rot="10800000" flipV="1">
            <a:off x="7095937" y="5024241"/>
            <a:ext cx="623599" cy="350493"/>
            <a:chOff x="6008243" y="4960698"/>
            <a:chExt cx="1499958" cy="761166"/>
          </a:xfrm>
        </p:grpSpPr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6C553C64-4096-5EA5-9BFA-AC2DD54172CF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6A071BE6-7BFF-7D3D-E48C-23DCC12CB5E0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102F8347-8C9E-7827-CCBD-518B7B24DB71}"/>
              </a:ext>
            </a:extLst>
          </p:cNvPr>
          <p:cNvGrpSpPr/>
          <p:nvPr/>
        </p:nvGrpSpPr>
        <p:grpSpPr>
          <a:xfrm flipV="1">
            <a:off x="7135729" y="2968287"/>
            <a:ext cx="623599" cy="345483"/>
            <a:chOff x="6008243" y="4960698"/>
            <a:chExt cx="1499958" cy="761166"/>
          </a:xfrm>
        </p:grpSpPr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408BE381-2DE3-15FA-D4D5-624F95BEC53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5D59CC85-EFF4-22F3-F933-08CD0C65A709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Flèche : bas 22">
            <a:extLst>
              <a:ext uri="{FF2B5EF4-FFF2-40B4-BE49-F238E27FC236}">
                <a16:creationId xmlns:a16="http://schemas.microsoft.com/office/drawing/2014/main" id="{1D882809-1654-73E4-8C5A-CB9F80C503B8}"/>
              </a:ext>
            </a:extLst>
          </p:cNvPr>
          <p:cNvSpPr/>
          <p:nvPr/>
        </p:nvSpPr>
        <p:spPr>
          <a:xfrm>
            <a:off x="7281077" y="3943769"/>
            <a:ext cx="311673" cy="57106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D6455F6A-8447-0B15-51D2-B5A3490AD661}"/>
              </a:ext>
            </a:extLst>
          </p:cNvPr>
          <p:cNvSpPr txBox="1"/>
          <p:nvPr/>
        </p:nvSpPr>
        <p:spPr>
          <a:xfrm>
            <a:off x="5158787" y="4370944"/>
            <a:ext cx="4385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20 + 6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12861849-27D4-C974-C38E-AE1360908CC6}"/>
              </a:ext>
            </a:extLst>
          </p:cNvPr>
          <p:cNvSpPr txBox="1"/>
          <p:nvPr/>
        </p:nvSpPr>
        <p:spPr>
          <a:xfrm>
            <a:off x="7451280" y="3977886"/>
            <a:ext cx="1585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double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35134780-0D9E-411C-0D11-2D98A394AAA0}"/>
              </a:ext>
            </a:extLst>
          </p:cNvPr>
          <p:cNvSpPr txBox="1"/>
          <p:nvPr/>
        </p:nvSpPr>
        <p:spPr>
          <a:xfrm>
            <a:off x="5201242" y="3253889"/>
            <a:ext cx="4385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10 + 3</a:t>
            </a:r>
          </a:p>
        </p:txBody>
      </p:sp>
    </p:spTree>
    <p:extLst>
      <p:ext uri="{BB962C8B-B14F-4D97-AF65-F5344CB8AC3E}">
        <p14:creationId xmlns:p14="http://schemas.microsoft.com/office/powerpoint/2010/main" val="921297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 animBg="1"/>
      <p:bldP spid="15" grpId="0"/>
      <p:bldP spid="16" grpId="0"/>
      <p:bldP spid="23" grpId="0" animBg="1"/>
      <p:bldP spid="24" grpId="0"/>
      <p:bldP spid="25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6/8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AA55A25-AB2F-0193-CCE2-836A464746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596" y="2452643"/>
            <a:ext cx="3273041" cy="3497662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380B0AEE-9844-4AD3-06BC-4F8798371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741" y="1195580"/>
            <a:ext cx="3684896" cy="541357"/>
          </a:xfrm>
        </p:spPr>
        <p:txBody>
          <a:bodyPr>
            <a:normAutofit fontScale="90000"/>
          </a:bodyPr>
          <a:lstStyle/>
          <a:p>
            <a:pPr algn="just"/>
            <a:r>
              <a:rPr lang="fr-FR" dirty="0">
                <a:sym typeface="Webdings" panose="05030102010509060703" pitchFamily="18" charset="2"/>
              </a:rPr>
              <a:t>Combien manque-t-il pour faire 10 ? </a:t>
            </a:r>
            <a:endParaRPr lang="fr-FR" sz="36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C77CBFA-5FEA-A55C-843F-6052E52F13E0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A2353CC-698A-5CD4-3A5F-DDDB9635B411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8C1D6AD7-B7A4-0AA0-4E6A-B4E2D1D9AD31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30A664E1-E3F3-9ED7-7E48-60FE0393C337}"/>
              </a:ext>
            </a:extLst>
          </p:cNvPr>
          <p:cNvSpPr txBox="1"/>
          <p:nvPr/>
        </p:nvSpPr>
        <p:spPr>
          <a:xfrm>
            <a:off x="4912418" y="3018338"/>
            <a:ext cx="401122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3200" dirty="0"/>
              <a:t>Le double de 15 est : …</a:t>
            </a:r>
          </a:p>
          <a:p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5467954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6/8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BFFAE3E-D5DF-7895-6413-794D253B15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031" y="1499204"/>
            <a:ext cx="3209066" cy="3429296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CB597E46-EF85-57ED-3C53-4CAE6A99B5A4}"/>
              </a:ext>
            </a:extLst>
          </p:cNvPr>
          <p:cNvSpPr txBox="1"/>
          <p:nvPr/>
        </p:nvSpPr>
        <p:spPr>
          <a:xfrm>
            <a:off x="403464" y="5272477"/>
            <a:ext cx="43542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1 + . . . = 10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182170C-B429-3EAF-4EEF-2822EACDF0E4}"/>
              </a:ext>
            </a:extLst>
          </p:cNvPr>
          <p:cNvSpPr txBox="1"/>
          <p:nvPr/>
        </p:nvSpPr>
        <p:spPr>
          <a:xfrm>
            <a:off x="1571206" y="5272476"/>
            <a:ext cx="918358" cy="10156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9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3CFFAAFB-5171-9865-D57D-D6C97A908C28}"/>
              </a:ext>
            </a:extLst>
          </p:cNvPr>
          <p:cNvSpPr txBox="1">
            <a:spLocks/>
          </p:cNvSpPr>
          <p:nvPr/>
        </p:nvSpPr>
        <p:spPr>
          <a:xfrm>
            <a:off x="3595178" y="315484"/>
            <a:ext cx="2121958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>
                <a:solidFill>
                  <a:srgbClr val="C00000"/>
                </a:solidFill>
                <a:sym typeface="Webdings" panose="05030102010509060703" pitchFamily="18" charset="2"/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4755912-4A6E-C6F4-AA1E-D6F89D031EEA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48D9D54-0FDE-3BEC-AC17-6A6E5701F66D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60CDD20F-5AF9-F977-316A-96C2C83F0BA7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ZoneTexte 26">
            <a:extLst>
              <a:ext uri="{FF2B5EF4-FFF2-40B4-BE49-F238E27FC236}">
                <a16:creationId xmlns:a16="http://schemas.microsoft.com/office/drawing/2014/main" id="{9F8E202C-AA6E-8E60-374E-FF2E156B6B2B}"/>
              </a:ext>
            </a:extLst>
          </p:cNvPr>
          <p:cNvSpPr txBox="1"/>
          <p:nvPr/>
        </p:nvSpPr>
        <p:spPr>
          <a:xfrm>
            <a:off x="4861143" y="1642257"/>
            <a:ext cx="371121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Le double de 15 est : …</a:t>
            </a:r>
          </a:p>
          <a:p>
            <a:endParaRPr lang="fr-FR" dirty="0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FB9FE0F0-4888-657F-64AD-610542B40B06}"/>
              </a:ext>
            </a:extLst>
          </p:cNvPr>
          <p:cNvSpPr txBox="1"/>
          <p:nvPr/>
        </p:nvSpPr>
        <p:spPr>
          <a:xfrm>
            <a:off x="7817979" y="1747499"/>
            <a:ext cx="918358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30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55B1E31-9469-098A-2A78-CA0FC023969C}"/>
              </a:ext>
            </a:extLst>
          </p:cNvPr>
          <p:cNvSpPr txBox="1"/>
          <p:nvPr/>
        </p:nvSpPr>
        <p:spPr>
          <a:xfrm>
            <a:off x="7098410" y="2454130"/>
            <a:ext cx="7943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15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C3F7E9AF-2A55-9F02-1199-886A2EE95ED6}"/>
              </a:ext>
            </a:extLst>
          </p:cNvPr>
          <p:cNvSpPr txBox="1"/>
          <p:nvPr/>
        </p:nvSpPr>
        <p:spPr>
          <a:xfrm>
            <a:off x="6947007" y="5437270"/>
            <a:ext cx="1033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FF0000"/>
                </a:solidFill>
              </a:rPr>
              <a:t>30</a:t>
            </a:r>
          </a:p>
        </p:txBody>
      </p:sp>
      <p:grpSp>
        <p:nvGrpSpPr>
          <p:cNvPr id="31" name="Groupe 30">
            <a:extLst>
              <a:ext uri="{FF2B5EF4-FFF2-40B4-BE49-F238E27FC236}">
                <a16:creationId xmlns:a16="http://schemas.microsoft.com/office/drawing/2014/main" id="{FD16A6A8-FF5D-CF14-2972-78EBCCE9E32D}"/>
              </a:ext>
            </a:extLst>
          </p:cNvPr>
          <p:cNvGrpSpPr/>
          <p:nvPr/>
        </p:nvGrpSpPr>
        <p:grpSpPr>
          <a:xfrm rot="10800000" flipV="1">
            <a:off x="7154588" y="5141296"/>
            <a:ext cx="623599" cy="350493"/>
            <a:chOff x="6008243" y="4960698"/>
            <a:chExt cx="1499958" cy="761166"/>
          </a:xfrm>
        </p:grpSpPr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4D87E6A4-B3E3-F556-AC8C-75A1713935A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BDA4F003-B217-EF50-9A4C-7A486074AA6F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e 33">
            <a:extLst>
              <a:ext uri="{FF2B5EF4-FFF2-40B4-BE49-F238E27FC236}">
                <a16:creationId xmlns:a16="http://schemas.microsoft.com/office/drawing/2014/main" id="{6C3B6862-3674-5C1A-2FA0-3D1897976820}"/>
              </a:ext>
            </a:extLst>
          </p:cNvPr>
          <p:cNvGrpSpPr/>
          <p:nvPr/>
        </p:nvGrpSpPr>
        <p:grpSpPr>
          <a:xfrm flipV="1">
            <a:off x="7194380" y="3085342"/>
            <a:ext cx="623599" cy="345483"/>
            <a:chOff x="6008243" y="4960698"/>
            <a:chExt cx="1499958" cy="761166"/>
          </a:xfrm>
        </p:grpSpPr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672DF173-9CFF-E0D6-AD73-1C74F07FB65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2A3D2D26-009C-56FF-DB44-931888D58B1A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Flèche : bas 36">
            <a:extLst>
              <a:ext uri="{FF2B5EF4-FFF2-40B4-BE49-F238E27FC236}">
                <a16:creationId xmlns:a16="http://schemas.microsoft.com/office/drawing/2014/main" id="{48BA3790-8FFE-B7CB-C7E5-E4ABF3F4935B}"/>
              </a:ext>
            </a:extLst>
          </p:cNvPr>
          <p:cNvSpPr/>
          <p:nvPr/>
        </p:nvSpPr>
        <p:spPr>
          <a:xfrm>
            <a:off x="7339728" y="4060824"/>
            <a:ext cx="311673" cy="57106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D60DFBD4-50C3-E93A-6A5C-3BB05A662661}"/>
              </a:ext>
            </a:extLst>
          </p:cNvPr>
          <p:cNvSpPr txBox="1"/>
          <p:nvPr/>
        </p:nvSpPr>
        <p:spPr>
          <a:xfrm>
            <a:off x="5217438" y="4487999"/>
            <a:ext cx="4385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20 + 10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5AADD7F2-B14B-13F2-DF2F-B227864C2387}"/>
              </a:ext>
            </a:extLst>
          </p:cNvPr>
          <p:cNvSpPr txBox="1"/>
          <p:nvPr/>
        </p:nvSpPr>
        <p:spPr>
          <a:xfrm>
            <a:off x="7509931" y="4094941"/>
            <a:ext cx="1585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double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E1A6431F-2F66-2445-DB58-B9D03887DD1D}"/>
              </a:ext>
            </a:extLst>
          </p:cNvPr>
          <p:cNvSpPr txBox="1"/>
          <p:nvPr/>
        </p:nvSpPr>
        <p:spPr>
          <a:xfrm>
            <a:off x="5259893" y="3370944"/>
            <a:ext cx="4385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10 + 5</a:t>
            </a:r>
          </a:p>
        </p:txBody>
      </p:sp>
    </p:spTree>
    <p:extLst>
      <p:ext uri="{BB962C8B-B14F-4D97-AF65-F5344CB8AC3E}">
        <p14:creationId xmlns:p14="http://schemas.microsoft.com/office/powerpoint/2010/main" val="22790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8" grpId="0" animBg="1"/>
      <p:bldP spid="29" grpId="0"/>
      <p:bldP spid="30" grpId="0"/>
      <p:bldP spid="37" grpId="0" animBg="1"/>
      <p:bldP spid="38" grpId="0"/>
      <p:bldP spid="39" grpId="0"/>
      <p:bldP spid="4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7/8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A69F5E6-1B3D-EEFF-6E50-9F238C59E5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476" y="2333002"/>
            <a:ext cx="3441161" cy="3838218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B8B48E9F-684E-3AFF-21F0-B1010C004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741" y="1195580"/>
            <a:ext cx="3684896" cy="541357"/>
          </a:xfrm>
        </p:spPr>
        <p:txBody>
          <a:bodyPr>
            <a:normAutofit fontScale="90000"/>
          </a:bodyPr>
          <a:lstStyle/>
          <a:p>
            <a:pPr algn="just"/>
            <a:r>
              <a:rPr lang="fr-FR" dirty="0">
                <a:sym typeface="Webdings" panose="05030102010509060703" pitchFamily="18" charset="2"/>
              </a:rPr>
              <a:t>Combien manque-t-il pour faire 10 ? </a:t>
            </a:r>
            <a:endParaRPr lang="fr-FR" sz="36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69A1710-065D-FAE3-CAC8-3B04D4119A50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F523F66-669A-C179-7BFD-2FC77E3AB147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25339A78-B526-003A-13A9-EBE965021B68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DDF6C8BE-041B-B3BA-2DA7-1D4F44A8C664}"/>
              </a:ext>
            </a:extLst>
          </p:cNvPr>
          <p:cNvSpPr txBox="1"/>
          <p:nvPr/>
        </p:nvSpPr>
        <p:spPr>
          <a:xfrm>
            <a:off x="4895327" y="3018338"/>
            <a:ext cx="401122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3200" dirty="0"/>
              <a:t>Le double de 25 est : …</a:t>
            </a:r>
          </a:p>
          <a:p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4365781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7/8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6DED60A-BA7B-9760-C621-A2CF15C39E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849" y="1232611"/>
            <a:ext cx="3442534" cy="3839749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025C9BDD-50A9-FCA6-9C2C-0607915FEF8E}"/>
              </a:ext>
            </a:extLst>
          </p:cNvPr>
          <p:cNvSpPr txBox="1"/>
          <p:nvPr/>
        </p:nvSpPr>
        <p:spPr>
          <a:xfrm>
            <a:off x="454740" y="5189740"/>
            <a:ext cx="43542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4 + . . . = 10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B808352-2D74-9DCD-FD85-6723408C710E}"/>
              </a:ext>
            </a:extLst>
          </p:cNvPr>
          <p:cNvSpPr txBox="1"/>
          <p:nvPr/>
        </p:nvSpPr>
        <p:spPr>
          <a:xfrm>
            <a:off x="1622482" y="5189739"/>
            <a:ext cx="918358" cy="10156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4FEBC3AB-F6CB-B903-3FB0-5F443BC90BFD}"/>
              </a:ext>
            </a:extLst>
          </p:cNvPr>
          <p:cNvSpPr txBox="1">
            <a:spLocks/>
          </p:cNvSpPr>
          <p:nvPr/>
        </p:nvSpPr>
        <p:spPr>
          <a:xfrm>
            <a:off x="3595178" y="315484"/>
            <a:ext cx="2121958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>
                <a:solidFill>
                  <a:srgbClr val="C00000"/>
                </a:solidFill>
                <a:sym typeface="Webdings" panose="05030102010509060703" pitchFamily="18" charset="2"/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7676F38-BDFA-73F9-1C77-E6E91720FC6E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AAEBB1F-3940-C504-CE6A-8E34A13592E6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0DDB1A07-CE16-6875-389D-D09DCEB63C5C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3EC4A5E2-8F82-C79A-CA4F-8B7230A9B379}"/>
              </a:ext>
            </a:extLst>
          </p:cNvPr>
          <p:cNvSpPr txBox="1"/>
          <p:nvPr/>
        </p:nvSpPr>
        <p:spPr>
          <a:xfrm>
            <a:off x="4869688" y="1473447"/>
            <a:ext cx="371121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Le double de 25 est : …</a:t>
            </a:r>
          </a:p>
          <a:p>
            <a:endParaRPr lang="fr-FR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ED294B05-7801-2F46-1B68-02CBD98D0203}"/>
              </a:ext>
            </a:extLst>
          </p:cNvPr>
          <p:cNvSpPr txBox="1"/>
          <p:nvPr/>
        </p:nvSpPr>
        <p:spPr>
          <a:xfrm>
            <a:off x="7826524" y="1578689"/>
            <a:ext cx="918358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50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3272E5DF-0EF6-1626-D100-F883AF9DBF9C}"/>
              </a:ext>
            </a:extLst>
          </p:cNvPr>
          <p:cNvSpPr txBox="1"/>
          <p:nvPr/>
        </p:nvSpPr>
        <p:spPr>
          <a:xfrm>
            <a:off x="7106955" y="2285320"/>
            <a:ext cx="7943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25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8BB00EC8-BC2A-9930-8CCE-341076C21258}"/>
              </a:ext>
            </a:extLst>
          </p:cNvPr>
          <p:cNvSpPr txBox="1"/>
          <p:nvPr/>
        </p:nvSpPr>
        <p:spPr>
          <a:xfrm>
            <a:off x="6955552" y="5268460"/>
            <a:ext cx="1033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FF0000"/>
                </a:solidFill>
              </a:rPr>
              <a:t>50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84553056-9263-345B-E57E-61FF787EA267}"/>
              </a:ext>
            </a:extLst>
          </p:cNvPr>
          <p:cNvGrpSpPr/>
          <p:nvPr/>
        </p:nvGrpSpPr>
        <p:grpSpPr>
          <a:xfrm rot="10800000" flipV="1">
            <a:off x="7163133" y="4972486"/>
            <a:ext cx="623599" cy="350493"/>
            <a:chOff x="6008243" y="4960698"/>
            <a:chExt cx="1499958" cy="761166"/>
          </a:xfrm>
        </p:grpSpPr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A74CDFE2-318F-AB3A-3D49-642468FB2B2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2C089DF2-3939-3B8C-E82E-C079B0F7380F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14946DEF-C5A8-FC1D-CD9B-6DB20278FA39}"/>
              </a:ext>
            </a:extLst>
          </p:cNvPr>
          <p:cNvGrpSpPr/>
          <p:nvPr/>
        </p:nvGrpSpPr>
        <p:grpSpPr>
          <a:xfrm flipV="1">
            <a:off x="7202925" y="2916532"/>
            <a:ext cx="623599" cy="345483"/>
            <a:chOff x="6008243" y="4960698"/>
            <a:chExt cx="1499958" cy="761166"/>
          </a:xfrm>
        </p:grpSpPr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AB36C819-3145-307C-B0D8-FD93D10C428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6F194E14-968D-764D-174E-6CD235A42340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Flèche : bas 22">
            <a:extLst>
              <a:ext uri="{FF2B5EF4-FFF2-40B4-BE49-F238E27FC236}">
                <a16:creationId xmlns:a16="http://schemas.microsoft.com/office/drawing/2014/main" id="{8EC1251F-8C46-21DA-181A-BCF6AE139058}"/>
              </a:ext>
            </a:extLst>
          </p:cNvPr>
          <p:cNvSpPr/>
          <p:nvPr/>
        </p:nvSpPr>
        <p:spPr>
          <a:xfrm>
            <a:off x="7348273" y="3892014"/>
            <a:ext cx="311673" cy="57106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26CBF77B-2C69-B88B-672B-5FEDA30D4FF2}"/>
              </a:ext>
            </a:extLst>
          </p:cNvPr>
          <p:cNvSpPr txBox="1"/>
          <p:nvPr/>
        </p:nvSpPr>
        <p:spPr>
          <a:xfrm>
            <a:off x="5225983" y="4319189"/>
            <a:ext cx="4385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40 + 10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63BDA70D-94B7-81C4-A8D4-92C6E68C2A14}"/>
              </a:ext>
            </a:extLst>
          </p:cNvPr>
          <p:cNvSpPr txBox="1"/>
          <p:nvPr/>
        </p:nvSpPr>
        <p:spPr>
          <a:xfrm>
            <a:off x="7518476" y="3926131"/>
            <a:ext cx="1585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double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F8AA66E1-9FFA-8D9E-6EA3-D614FE97BF15}"/>
              </a:ext>
            </a:extLst>
          </p:cNvPr>
          <p:cNvSpPr txBox="1"/>
          <p:nvPr/>
        </p:nvSpPr>
        <p:spPr>
          <a:xfrm>
            <a:off x="5268438" y="3202134"/>
            <a:ext cx="4385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20 + 5</a:t>
            </a:r>
          </a:p>
        </p:txBody>
      </p:sp>
    </p:spTree>
    <p:extLst>
      <p:ext uri="{BB962C8B-B14F-4D97-AF65-F5344CB8AC3E}">
        <p14:creationId xmlns:p14="http://schemas.microsoft.com/office/powerpoint/2010/main" val="3759573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 animBg="1"/>
      <p:bldP spid="15" grpId="0"/>
      <p:bldP spid="16" grpId="0"/>
      <p:bldP spid="23" grpId="0" animBg="1"/>
      <p:bldP spid="24" grpId="0"/>
      <p:bldP spid="25" grpId="0"/>
      <p:bldP spid="2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8/8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7C3C056-2ABA-8939-9FB3-79AD62F3EB2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129933">
            <a:off x="506448" y="2377376"/>
            <a:ext cx="3629891" cy="3316104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52EDB599-4140-F292-69EE-FBD4CDF5E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741" y="1195580"/>
            <a:ext cx="3684896" cy="541357"/>
          </a:xfrm>
        </p:spPr>
        <p:txBody>
          <a:bodyPr>
            <a:normAutofit fontScale="90000"/>
          </a:bodyPr>
          <a:lstStyle/>
          <a:p>
            <a:pPr algn="just"/>
            <a:r>
              <a:rPr lang="fr-FR" dirty="0">
                <a:sym typeface="Webdings" panose="05030102010509060703" pitchFamily="18" charset="2"/>
              </a:rPr>
              <a:t>Combien manque-t-il pour faire 10 ? </a:t>
            </a:r>
            <a:endParaRPr lang="fr-FR" sz="36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766B90-8D20-91D0-5853-A21A264AB68C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E95955D-81EA-41A2-81F9-130FB7A1C801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B40F042E-2409-6C0E-07D3-442C5AEC971E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D386BD76-940E-67E6-B6B4-416CA773A7AF}"/>
              </a:ext>
            </a:extLst>
          </p:cNvPr>
          <p:cNvSpPr txBox="1"/>
          <p:nvPr/>
        </p:nvSpPr>
        <p:spPr>
          <a:xfrm>
            <a:off x="4886781" y="3018338"/>
            <a:ext cx="401122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3200" dirty="0"/>
              <a:t>Le double de 35 est : …</a:t>
            </a:r>
          </a:p>
          <a:p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632642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8/8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B143A12-6E82-BCD4-46AB-A9E30EC27DD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129933">
            <a:off x="611534" y="1454859"/>
            <a:ext cx="3459213" cy="316018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354873B9-33E4-B4F9-B432-8AE058FE4C37}"/>
              </a:ext>
            </a:extLst>
          </p:cNvPr>
          <p:cNvSpPr txBox="1"/>
          <p:nvPr/>
        </p:nvSpPr>
        <p:spPr>
          <a:xfrm>
            <a:off x="655234" y="5118653"/>
            <a:ext cx="43542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3 + . . . = 10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B0970A6-CB40-E015-46A8-5B798221643F}"/>
              </a:ext>
            </a:extLst>
          </p:cNvPr>
          <p:cNvSpPr txBox="1"/>
          <p:nvPr/>
        </p:nvSpPr>
        <p:spPr>
          <a:xfrm>
            <a:off x="1822976" y="5118652"/>
            <a:ext cx="918358" cy="10156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6C4938DA-7A28-D998-602F-74E5238C1D56}"/>
              </a:ext>
            </a:extLst>
          </p:cNvPr>
          <p:cNvSpPr txBox="1">
            <a:spLocks/>
          </p:cNvSpPr>
          <p:nvPr/>
        </p:nvSpPr>
        <p:spPr>
          <a:xfrm>
            <a:off x="3595178" y="315484"/>
            <a:ext cx="2121958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>
                <a:solidFill>
                  <a:srgbClr val="C00000"/>
                </a:solidFill>
                <a:sym typeface="Webdings" panose="05030102010509060703" pitchFamily="18" charset="2"/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3C93975-9AAE-0A35-E33E-543FB6112E32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F95C0F6-0B5F-AA4D-2460-DF95532DF21C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B766C1C3-9782-E0FE-6574-8E7464831F85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2" name="ZoneTexte 41">
            <a:extLst>
              <a:ext uri="{FF2B5EF4-FFF2-40B4-BE49-F238E27FC236}">
                <a16:creationId xmlns:a16="http://schemas.microsoft.com/office/drawing/2014/main" id="{1804FBC8-0FBC-D31F-11F4-9B27C2FD2662}"/>
              </a:ext>
            </a:extLst>
          </p:cNvPr>
          <p:cNvSpPr txBox="1"/>
          <p:nvPr/>
        </p:nvSpPr>
        <p:spPr>
          <a:xfrm>
            <a:off x="4802492" y="1370645"/>
            <a:ext cx="371121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Le double de 35 est : …</a:t>
            </a:r>
          </a:p>
          <a:p>
            <a:endParaRPr lang="fr-FR" dirty="0"/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C34D493D-77F8-7C89-6A11-78669925EEB2}"/>
              </a:ext>
            </a:extLst>
          </p:cNvPr>
          <p:cNvSpPr txBox="1"/>
          <p:nvPr/>
        </p:nvSpPr>
        <p:spPr>
          <a:xfrm>
            <a:off x="7759328" y="1475887"/>
            <a:ext cx="918358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70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7BAA762A-7CA4-6555-1439-F899701014C1}"/>
              </a:ext>
            </a:extLst>
          </p:cNvPr>
          <p:cNvSpPr txBox="1"/>
          <p:nvPr/>
        </p:nvSpPr>
        <p:spPr>
          <a:xfrm>
            <a:off x="7039759" y="2182518"/>
            <a:ext cx="7943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35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03A6E987-E530-71AD-F0E8-5B81CCF88DA2}"/>
              </a:ext>
            </a:extLst>
          </p:cNvPr>
          <p:cNvSpPr txBox="1"/>
          <p:nvPr/>
        </p:nvSpPr>
        <p:spPr>
          <a:xfrm>
            <a:off x="6888356" y="5165658"/>
            <a:ext cx="1033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>
                <a:solidFill>
                  <a:srgbClr val="FF0000"/>
                </a:solidFill>
              </a:rPr>
              <a:t>70</a:t>
            </a:r>
            <a:endParaRPr lang="fr-FR" sz="4000" dirty="0">
              <a:solidFill>
                <a:srgbClr val="FF0000"/>
              </a:solidFill>
            </a:endParaRPr>
          </a:p>
        </p:txBody>
      </p: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774159D1-62B9-79D2-6F5F-B5174BE7FE38}"/>
              </a:ext>
            </a:extLst>
          </p:cNvPr>
          <p:cNvGrpSpPr/>
          <p:nvPr/>
        </p:nvGrpSpPr>
        <p:grpSpPr>
          <a:xfrm rot="10800000" flipV="1">
            <a:off x="7095937" y="4869684"/>
            <a:ext cx="623599" cy="350493"/>
            <a:chOff x="6008243" y="4960698"/>
            <a:chExt cx="1499958" cy="761166"/>
          </a:xfrm>
        </p:grpSpPr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C2AD0513-F0CA-5714-084B-93B1B21250CF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0F82DBDD-0106-507A-D52B-B82BA4051D16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e 48">
            <a:extLst>
              <a:ext uri="{FF2B5EF4-FFF2-40B4-BE49-F238E27FC236}">
                <a16:creationId xmlns:a16="http://schemas.microsoft.com/office/drawing/2014/main" id="{2F6A68CE-584A-F587-BA43-841AD46E5B19}"/>
              </a:ext>
            </a:extLst>
          </p:cNvPr>
          <p:cNvGrpSpPr/>
          <p:nvPr/>
        </p:nvGrpSpPr>
        <p:grpSpPr>
          <a:xfrm flipV="1">
            <a:off x="7135729" y="2813730"/>
            <a:ext cx="623599" cy="345483"/>
            <a:chOff x="6008243" y="4960698"/>
            <a:chExt cx="1499958" cy="761166"/>
          </a:xfrm>
        </p:grpSpPr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5595F38A-047A-A026-45D4-EBE1728FD15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62C1947F-D08C-2726-9E3F-132FA16576FE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Flèche : bas 51">
            <a:extLst>
              <a:ext uri="{FF2B5EF4-FFF2-40B4-BE49-F238E27FC236}">
                <a16:creationId xmlns:a16="http://schemas.microsoft.com/office/drawing/2014/main" id="{C01AD67D-0BC1-FE6C-97FE-E742393C162B}"/>
              </a:ext>
            </a:extLst>
          </p:cNvPr>
          <p:cNvSpPr/>
          <p:nvPr/>
        </p:nvSpPr>
        <p:spPr>
          <a:xfrm>
            <a:off x="7281077" y="3789212"/>
            <a:ext cx="311673" cy="57106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832A0C4C-250A-DE12-FE58-4047DF1190D6}"/>
              </a:ext>
            </a:extLst>
          </p:cNvPr>
          <p:cNvSpPr txBox="1"/>
          <p:nvPr/>
        </p:nvSpPr>
        <p:spPr>
          <a:xfrm>
            <a:off x="5158787" y="4216387"/>
            <a:ext cx="4385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60 + 10</a:t>
            </a: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61F33A3E-ABB6-526B-B2E2-F0DFD0963BE6}"/>
              </a:ext>
            </a:extLst>
          </p:cNvPr>
          <p:cNvSpPr txBox="1"/>
          <p:nvPr/>
        </p:nvSpPr>
        <p:spPr>
          <a:xfrm>
            <a:off x="7451280" y="3823329"/>
            <a:ext cx="1585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double</a:t>
            </a:r>
          </a:p>
        </p:txBody>
      </p:sp>
      <p:sp>
        <p:nvSpPr>
          <p:cNvPr id="55" name="ZoneTexte 54">
            <a:extLst>
              <a:ext uri="{FF2B5EF4-FFF2-40B4-BE49-F238E27FC236}">
                <a16:creationId xmlns:a16="http://schemas.microsoft.com/office/drawing/2014/main" id="{2AD1A69C-F626-1A36-4084-26FEFD6BA882}"/>
              </a:ext>
            </a:extLst>
          </p:cNvPr>
          <p:cNvSpPr txBox="1"/>
          <p:nvPr/>
        </p:nvSpPr>
        <p:spPr>
          <a:xfrm>
            <a:off x="5201242" y="3099332"/>
            <a:ext cx="4385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30 + 5</a:t>
            </a:r>
          </a:p>
        </p:txBody>
      </p:sp>
    </p:spTree>
    <p:extLst>
      <p:ext uri="{BB962C8B-B14F-4D97-AF65-F5344CB8AC3E}">
        <p14:creationId xmlns:p14="http://schemas.microsoft.com/office/powerpoint/2010/main" val="2936278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3" grpId="0" animBg="1"/>
      <p:bldP spid="44" grpId="0"/>
      <p:bldP spid="45" grpId="0"/>
      <p:bldP spid="52" grpId="0" animBg="1"/>
      <p:bldP spid="53" grpId="0"/>
      <p:bldP spid="54" grpId="0"/>
      <p:bldP spid="5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741" y="1195580"/>
            <a:ext cx="3684896" cy="541357"/>
          </a:xfrm>
        </p:spPr>
        <p:txBody>
          <a:bodyPr>
            <a:normAutofit fontScale="90000"/>
          </a:bodyPr>
          <a:lstStyle/>
          <a:p>
            <a:pPr algn="just"/>
            <a:r>
              <a:rPr lang="fr-FR" dirty="0">
                <a:sym typeface="Webdings" panose="05030102010509060703" pitchFamily="18" charset="2"/>
              </a:rPr>
              <a:t>Combien manque-t-il pour faire 10 ? </a:t>
            </a:r>
            <a:endParaRPr lang="fr-FR" sz="360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7B661FD-B8F7-F788-44F0-6E152DA055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186" y="2529839"/>
            <a:ext cx="3116006" cy="339902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86A5504-D11B-8D70-B567-96FC59C53976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34BF56D-C1A6-CD22-29EA-F09ECB12AF89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CAEE4BCF-C430-3FD7-2ABC-C767A31B64E0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6EC1C425-B690-F825-BAA1-4470C4203B4D}"/>
              </a:ext>
            </a:extLst>
          </p:cNvPr>
          <p:cNvSpPr txBox="1"/>
          <p:nvPr/>
        </p:nvSpPr>
        <p:spPr>
          <a:xfrm>
            <a:off x="4955239" y="2259449"/>
            <a:ext cx="3802836" cy="2339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3200" dirty="0"/>
              <a:t>Le double de 4 est : …</a:t>
            </a:r>
          </a:p>
          <a:p>
            <a:pPr>
              <a:lnSpc>
                <a:spcPct val="200000"/>
              </a:lnSpc>
            </a:pPr>
            <a:r>
              <a:rPr lang="fr-FR" sz="3200" dirty="0"/>
              <a:t>Le double de 6 est : …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398C81ED-4A03-6DAA-4541-138CF57DB50F}"/>
              </a:ext>
            </a:extLst>
          </p:cNvPr>
          <p:cNvSpPr txBox="1"/>
          <p:nvPr/>
        </p:nvSpPr>
        <p:spPr>
          <a:xfrm>
            <a:off x="371539" y="4642995"/>
            <a:ext cx="43542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2 + . . . = 10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5178" y="315484"/>
            <a:ext cx="2121958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  <a:sym typeface="Webdings" panose="05030102010509060703" pitchFamily="18" charset="2"/>
              </a:rPr>
              <a:t>Correction</a:t>
            </a:r>
            <a:endParaRPr lang="fr-FR" sz="3600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0AF3AF3-28B7-95C3-C2EB-F5F3D8C2646B}"/>
              </a:ext>
            </a:extLst>
          </p:cNvPr>
          <p:cNvSpPr txBox="1"/>
          <p:nvPr/>
        </p:nvSpPr>
        <p:spPr>
          <a:xfrm>
            <a:off x="1539281" y="4642994"/>
            <a:ext cx="918358" cy="10156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FD55EDD-B47C-9319-1791-33B22B9AAC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494" y="1408491"/>
            <a:ext cx="2582726" cy="281731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369C562-1693-2C57-BD70-D6D5B6447798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F759439-53B0-F160-B52C-24D327D6B549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1F7141B1-64A0-2DCB-AEDC-EDE8A22C8FA9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68C82072-94C9-C55F-19D3-69C93045C556}"/>
              </a:ext>
            </a:extLst>
          </p:cNvPr>
          <p:cNvSpPr txBox="1"/>
          <p:nvPr/>
        </p:nvSpPr>
        <p:spPr>
          <a:xfrm>
            <a:off x="4797195" y="1233948"/>
            <a:ext cx="3349763" cy="38164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Le double de 4 est : …</a:t>
            </a:r>
          </a:p>
          <a:p>
            <a:pPr>
              <a:lnSpc>
                <a:spcPct val="200000"/>
              </a:lnSpc>
            </a:pPr>
            <a:endParaRPr lang="fr-FR" sz="2800" dirty="0"/>
          </a:p>
          <a:p>
            <a:pPr>
              <a:lnSpc>
                <a:spcPct val="200000"/>
              </a:lnSpc>
            </a:pPr>
            <a:endParaRPr lang="fr-FR" sz="2800" dirty="0"/>
          </a:p>
          <a:p>
            <a:pPr>
              <a:lnSpc>
                <a:spcPct val="200000"/>
              </a:lnSpc>
            </a:pPr>
            <a:r>
              <a:rPr lang="fr-FR" sz="2800" dirty="0"/>
              <a:t>Le double de 6 est : …</a:t>
            </a:r>
          </a:p>
          <a:p>
            <a:endParaRPr lang="fr-FR" dirty="0"/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6C56CE36-E06F-063A-52B9-8F5859278F6E}"/>
              </a:ext>
            </a:extLst>
          </p:cNvPr>
          <p:cNvGrpSpPr/>
          <p:nvPr/>
        </p:nvGrpSpPr>
        <p:grpSpPr>
          <a:xfrm>
            <a:off x="5899931" y="2625587"/>
            <a:ext cx="918358" cy="918358"/>
            <a:chOff x="5641556" y="3231645"/>
            <a:chExt cx="2880000" cy="2880000"/>
          </a:xfrm>
          <a:solidFill>
            <a:srgbClr val="B34F83"/>
          </a:solidFill>
        </p:grpSpPr>
        <p:grpSp>
          <p:nvGrpSpPr>
            <p:cNvPr id="12" name="Groupe 11">
              <a:extLst>
                <a:ext uri="{FF2B5EF4-FFF2-40B4-BE49-F238E27FC236}">
                  <a16:creationId xmlns:a16="http://schemas.microsoft.com/office/drawing/2014/main" id="{111972F2-8504-3B28-B604-B7702D94AB0C}"/>
                </a:ext>
              </a:extLst>
            </p:cNvPr>
            <p:cNvGrpSpPr/>
            <p:nvPr/>
          </p:nvGrpSpPr>
          <p:grpSpPr>
            <a:xfrm>
              <a:off x="5641556" y="3231645"/>
              <a:ext cx="2880000" cy="2880000"/>
              <a:chOff x="2443914" y="3231645"/>
              <a:chExt cx="2880000" cy="2880000"/>
            </a:xfrm>
            <a:grpFill/>
          </p:grpSpPr>
          <p:grpSp>
            <p:nvGrpSpPr>
              <p:cNvPr id="16" name="Groupe 15">
                <a:extLst>
                  <a:ext uri="{FF2B5EF4-FFF2-40B4-BE49-F238E27FC236}">
                    <a16:creationId xmlns:a16="http://schemas.microsoft.com/office/drawing/2014/main" id="{7D597721-B3A3-80BA-9D4F-19C2A6489AB5}"/>
                  </a:ext>
                </a:extLst>
              </p:cNvPr>
              <p:cNvGrpSpPr/>
              <p:nvPr/>
            </p:nvGrpSpPr>
            <p:grpSpPr>
              <a:xfrm>
                <a:off x="2443914" y="3231645"/>
                <a:ext cx="1440000" cy="2880000"/>
                <a:chOff x="388238" y="3231645"/>
                <a:chExt cx="1440000" cy="2880000"/>
              </a:xfrm>
              <a:grpFill/>
            </p:grpSpPr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3AE1D795-D74B-9B2E-4FB1-08947540E0BD}"/>
                    </a:ext>
                  </a:extLst>
                </p:cNvPr>
                <p:cNvSpPr/>
                <p:nvPr/>
              </p:nvSpPr>
              <p:spPr>
                <a:xfrm>
                  <a:off x="388238" y="4671645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1" name="Ellipse 20">
                  <a:extLst>
                    <a:ext uri="{FF2B5EF4-FFF2-40B4-BE49-F238E27FC236}">
                      <a16:creationId xmlns:a16="http://schemas.microsoft.com/office/drawing/2014/main" id="{37E7DA7E-C06C-2CA2-E189-903C52A55782}"/>
                    </a:ext>
                  </a:extLst>
                </p:cNvPr>
                <p:cNvSpPr/>
                <p:nvPr/>
              </p:nvSpPr>
              <p:spPr>
                <a:xfrm>
                  <a:off x="568238" y="4851645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CAA12D3D-79BA-2B52-D182-50ACE1AE4305}"/>
                    </a:ext>
                  </a:extLst>
                </p:cNvPr>
                <p:cNvSpPr/>
                <p:nvPr/>
              </p:nvSpPr>
              <p:spPr>
                <a:xfrm>
                  <a:off x="388238" y="3231645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3" name="Ellipse 22">
                  <a:extLst>
                    <a:ext uri="{FF2B5EF4-FFF2-40B4-BE49-F238E27FC236}">
                      <a16:creationId xmlns:a16="http://schemas.microsoft.com/office/drawing/2014/main" id="{C0EF0993-5F72-2FBF-61B2-50AB9E900476}"/>
                    </a:ext>
                  </a:extLst>
                </p:cNvPr>
                <p:cNvSpPr/>
                <p:nvPr/>
              </p:nvSpPr>
              <p:spPr>
                <a:xfrm>
                  <a:off x="568238" y="3411645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7" name="Groupe 16">
                <a:extLst>
                  <a:ext uri="{FF2B5EF4-FFF2-40B4-BE49-F238E27FC236}">
                    <a16:creationId xmlns:a16="http://schemas.microsoft.com/office/drawing/2014/main" id="{290A3CA3-FC62-08E4-B535-5428241E4982}"/>
                  </a:ext>
                </a:extLst>
              </p:cNvPr>
              <p:cNvGrpSpPr/>
              <p:nvPr/>
            </p:nvGrpSpPr>
            <p:grpSpPr>
              <a:xfrm>
                <a:off x="3883914" y="4671645"/>
                <a:ext cx="1440000" cy="1440000"/>
                <a:chOff x="657869" y="816131"/>
                <a:chExt cx="1440000" cy="1440000"/>
              </a:xfrm>
              <a:grpFill/>
            </p:grpSpPr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DAEA0C22-F936-0EE9-E404-0F9ECCFE83F9}"/>
                    </a:ext>
                  </a:extLst>
                </p:cNvPr>
                <p:cNvSpPr/>
                <p:nvPr/>
              </p:nvSpPr>
              <p:spPr>
                <a:xfrm>
                  <a:off x="657869" y="816131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9" name="Ellipse 18">
                  <a:extLst>
                    <a:ext uri="{FF2B5EF4-FFF2-40B4-BE49-F238E27FC236}">
                      <a16:creationId xmlns:a16="http://schemas.microsoft.com/office/drawing/2014/main" id="{7C10287C-AE2A-483E-9CBA-F947D54AC0ED}"/>
                    </a:ext>
                  </a:extLst>
                </p:cNvPr>
                <p:cNvSpPr/>
                <p:nvPr/>
              </p:nvSpPr>
              <p:spPr>
                <a:xfrm>
                  <a:off x="837869" y="996131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grpSp>
          <p:nvGrpSpPr>
            <p:cNvPr id="13" name="Groupe 12">
              <a:extLst>
                <a:ext uri="{FF2B5EF4-FFF2-40B4-BE49-F238E27FC236}">
                  <a16:creationId xmlns:a16="http://schemas.microsoft.com/office/drawing/2014/main" id="{A2F3A5CE-786E-9065-C21C-986F1E3DABB2}"/>
                </a:ext>
              </a:extLst>
            </p:cNvPr>
            <p:cNvGrpSpPr/>
            <p:nvPr/>
          </p:nvGrpSpPr>
          <p:grpSpPr>
            <a:xfrm>
              <a:off x="7081556" y="3231645"/>
              <a:ext cx="1440000" cy="1440000"/>
              <a:chOff x="657869" y="816131"/>
              <a:chExt cx="1440000" cy="1440000"/>
            </a:xfrm>
            <a:grpFill/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F5CA6BB9-0CB4-74BD-5941-79A5584684BF}"/>
                  </a:ext>
                </a:extLst>
              </p:cNvPr>
              <p:cNvSpPr/>
              <p:nvPr/>
            </p:nvSpPr>
            <p:spPr>
              <a:xfrm>
                <a:off x="657869" y="816131"/>
                <a:ext cx="1440000" cy="144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" name="Ellipse 14">
                <a:extLst>
                  <a:ext uri="{FF2B5EF4-FFF2-40B4-BE49-F238E27FC236}">
                    <a16:creationId xmlns:a16="http://schemas.microsoft.com/office/drawing/2014/main" id="{70165F20-03E0-5FFA-3E39-4E5F944B1C46}"/>
                  </a:ext>
                </a:extLst>
              </p:cNvPr>
              <p:cNvSpPr/>
              <p:nvPr/>
            </p:nvSpPr>
            <p:spPr>
              <a:xfrm>
                <a:off x="837869" y="996131"/>
                <a:ext cx="1080000" cy="10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</p:grpSp>
      </p:grp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B3B7254D-E9A6-AB10-7DBF-AAA1D91661E6}"/>
              </a:ext>
            </a:extLst>
          </p:cNvPr>
          <p:cNvGrpSpPr/>
          <p:nvPr/>
        </p:nvGrpSpPr>
        <p:grpSpPr>
          <a:xfrm>
            <a:off x="6818288" y="2625587"/>
            <a:ext cx="918358" cy="918358"/>
            <a:chOff x="5641556" y="3231645"/>
            <a:chExt cx="2880000" cy="2880000"/>
          </a:xfrm>
          <a:solidFill>
            <a:srgbClr val="B34F83"/>
          </a:solidFill>
        </p:grpSpPr>
        <p:grpSp>
          <p:nvGrpSpPr>
            <p:cNvPr id="25" name="Groupe 24">
              <a:extLst>
                <a:ext uri="{FF2B5EF4-FFF2-40B4-BE49-F238E27FC236}">
                  <a16:creationId xmlns:a16="http://schemas.microsoft.com/office/drawing/2014/main" id="{6FB96BCD-A262-83EC-9C24-45479BA1CCED}"/>
                </a:ext>
              </a:extLst>
            </p:cNvPr>
            <p:cNvGrpSpPr/>
            <p:nvPr/>
          </p:nvGrpSpPr>
          <p:grpSpPr>
            <a:xfrm>
              <a:off x="5641556" y="3231645"/>
              <a:ext cx="2880000" cy="2880000"/>
              <a:chOff x="2443914" y="3231645"/>
              <a:chExt cx="2880000" cy="2880000"/>
            </a:xfrm>
            <a:grpFill/>
          </p:grpSpPr>
          <p:grpSp>
            <p:nvGrpSpPr>
              <p:cNvPr id="29" name="Groupe 28">
                <a:extLst>
                  <a:ext uri="{FF2B5EF4-FFF2-40B4-BE49-F238E27FC236}">
                    <a16:creationId xmlns:a16="http://schemas.microsoft.com/office/drawing/2014/main" id="{2C15128C-01F7-A9EF-1BEB-E42AFFE33BD3}"/>
                  </a:ext>
                </a:extLst>
              </p:cNvPr>
              <p:cNvGrpSpPr/>
              <p:nvPr/>
            </p:nvGrpSpPr>
            <p:grpSpPr>
              <a:xfrm>
                <a:off x="2443914" y="3231645"/>
                <a:ext cx="1440000" cy="2880000"/>
                <a:chOff x="388238" y="3231645"/>
                <a:chExt cx="1440000" cy="2880000"/>
              </a:xfrm>
              <a:grpFill/>
            </p:grpSpPr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11AEDED4-8BDA-61E3-EBC1-A09317894FC0}"/>
                    </a:ext>
                  </a:extLst>
                </p:cNvPr>
                <p:cNvSpPr/>
                <p:nvPr/>
              </p:nvSpPr>
              <p:spPr>
                <a:xfrm>
                  <a:off x="388238" y="4671645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4" name="Ellipse 33">
                  <a:extLst>
                    <a:ext uri="{FF2B5EF4-FFF2-40B4-BE49-F238E27FC236}">
                      <a16:creationId xmlns:a16="http://schemas.microsoft.com/office/drawing/2014/main" id="{44688D7E-4FB4-434A-0BCB-6A5886E0B38C}"/>
                    </a:ext>
                  </a:extLst>
                </p:cNvPr>
                <p:cNvSpPr/>
                <p:nvPr/>
              </p:nvSpPr>
              <p:spPr>
                <a:xfrm>
                  <a:off x="568238" y="4851645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1BFA81E6-5A9E-6207-6C01-5E44645BA1A5}"/>
                    </a:ext>
                  </a:extLst>
                </p:cNvPr>
                <p:cNvSpPr/>
                <p:nvPr/>
              </p:nvSpPr>
              <p:spPr>
                <a:xfrm>
                  <a:off x="388238" y="3231645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6" name="Ellipse 35">
                  <a:extLst>
                    <a:ext uri="{FF2B5EF4-FFF2-40B4-BE49-F238E27FC236}">
                      <a16:creationId xmlns:a16="http://schemas.microsoft.com/office/drawing/2014/main" id="{526BB203-5A62-65D4-72B5-38FE7D8F1780}"/>
                    </a:ext>
                  </a:extLst>
                </p:cNvPr>
                <p:cNvSpPr/>
                <p:nvPr/>
              </p:nvSpPr>
              <p:spPr>
                <a:xfrm>
                  <a:off x="568238" y="3411645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30" name="Groupe 29">
                <a:extLst>
                  <a:ext uri="{FF2B5EF4-FFF2-40B4-BE49-F238E27FC236}">
                    <a16:creationId xmlns:a16="http://schemas.microsoft.com/office/drawing/2014/main" id="{B3B1989F-93B6-52B0-C4EB-229CD2369BCA}"/>
                  </a:ext>
                </a:extLst>
              </p:cNvPr>
              <p:cNvGrpSpPr/>
              <p:nvPr/>
            </p:nvGrpSpPr>
            <p:grpSpPr>
              <a:xfrm>
                <a:off x="3883914" y="4671645"/>
                <a:ext cx="1440000" cy="1440000"/>
                <a:chOff x="657869" y="816131"/>
                <a:chExt cx="1440000" cy="1440000"/>
              </a:xfrm>
              <a:grpFill/>
            </p:grpSpPr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4152D178-F7EF-78B2-72E6-0670F67520FB}"/>
                    </a:ext>
                  </a:extLst>
                </p:cNvPr>
                <p:cNvSpPr/>
                <p:nvPr/>
              </p:nvSpPr>
              <p:spPr>
                <a:xfrm>
                  <a:off x="657869" y="816131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2" name="Ellipse 31">
                  <a:extLst>
                    <a:ext uri="{FF2B5EF4-FFF2-40B4-BE49-F238E27FC236}">
                      <a16:creationId xmlns:a16="http://schemas.microsoft.com/office/drawing/2014/main" id="{1993D278-BDAC-8275-363B-DD6A2BF492ED}"/>
                    </a:ext>
                  </a:extLst>
                </p:cNvPr>
                <p:cNvSpPr/>
                <p:nvPr/>
              </p:nvSpPr>
              <p:spPr>
                <a:xfrm>
                  <a:off x="837869" y="996131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grpSp>
          <p:nvGrpSpPr>
            <p:cNvPr id="26" name="Groupe 25">
              <a:extLst>
                <a:ext uri="{FF2B5EF4-FFF2-40B4-BE49-F238E27FC236}">
                  <a16:creationId xmlns:a16="http://schemas.microsoft.com/office/drawing/2014/main" id="{4217E8E7-6E4D-BEC8-6F7E-981AC86E2C13}"/>
                </a:ext>
              </a:extLst>
            </p:cNvPr>
            <p:cNvGrpSpPr/>
            <p:nvPr/>
          </p:nvGrpSpPr>
          <p:grpSpPr>
            <a:xfrm>
              <a:off x="7081556" y="3231645"/>
              <a:ext cx="1440000" cy="1440000"/>
              <a:chOff x="657869" y="816131"/>
              <a:chExt cx="1440000" cy="1440000"/>
            </a:xfrm>
            <a:grpFill/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61486CC9-2B64-B3D8-5C3B-4A9A6C7D7149}"/>
                  </a:ext>
                </a:extLst>
              </p:cNvPr>
              <p:cNvSpPr/>
              <p:nvPr/>
            </p:nvSpPr>
            <p:spPr>
              <a:xfrm>
                <a:off x="657869" y="816131"/>
                <a:ext cx="1440000" cy="144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8" name="Ellipse 27">
                <a:extLst>
                  <a:ext uri="{FF2B5EF4-FFF2-40B4-BE49-F238E27FC236}">
                    <a16:creationId xmlns:a16="http://schemas.microsoft.com/office/drawing/2014/main" id="{7D7B2A2D-8DEE-E6D4-9166-025136454F5A}"/>
                  </a:ext>
                </a:extLst>
              </p:cNvPr>
              <p:cNvSpPr/>
              <p:nvPr/>
            </p:nvSpPr>
            <p:spPr>
              <a:xfrm>
                <a:off x="837869" y="996131"/>
                <a:ext cx="1080000" cy="10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</p:grpSp>
      </p:grpSp>
      <p:sp>
        <p:nvSpPr>
          <p:cNvPr id="37" name="ZoneTexte 36">
            <a:extLst>
              <a:ext uri="{FF2B5EF4-FFF2-40B4-BE49-F238E27FC236}">
                <a16:creationId xmlns:a16="http://schemas.microsoft.com/office/drawing/2014/main" id="{CAA3A1D2-5DAA-C8FC-4ADC-D61A95288166}"/>
              </a:ext>
            </a:extLst>
          </p:cNvPr>
          <p:cNvSpPr txBox="1"/>
          <p:nvPr/>
        </p:nvSpPr>
        <p:spPr>
          <a:xfrm>
            <a:off x="7736646" y="3942895"/>
            <a:ext cx="918358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12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D733F244-4670-2518-11AF-E3CBB9AFDA55}"/>
              </a:ext>
            </a:extLst>
          </p:cNvPr>
          <p:cNvSpPr txBox="1"/>
          <p:nvPr/>
        </p:nvSpPr>
        <p:spPr>
          <a:xfrm>
            <a:off x="7687779" y="1342392"/>
            <a:ext cx="918358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168655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7" grpId="0" animBg="1"/>
      <p:bldP spid="3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AE2FC09-6220-4F65-A230-F22A0C7F9D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581" y="2471871"/>
            <a:ext cx="2998615" cy="319054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6D77E45-277F-2CDB-BE19-378B73ADA323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29339F5-2725-6A84-1A15-3C42B685FC08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B6650849-F241-5E05-3C0A-383D0769B178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Titre 1">
            <a:extLst>
              <a:ext uri="{FF2B5EF4-FFF2-40B4-BE49-F238E27FC236}">
                <a16:creationId xmlns:a16="http://schemas.microsoft.com/office/drawing/2014/main" id="{CC714643-FE72-5363-EFB7-FBC1AE0AAB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741" y="1195580"/>
            <a:ext cx="3684896" cy="541357"/>
          </a:xfrm>
        </p:spPr>
        <p:txBody>
          <a:bodyPr>
            <a:normAutofit fontScale="90000"/>
          </a:bodyPr>
          <a:lstStyle/>
          <a:p>
            <a:pPr algn="just"/>
            <a:r>
              <a:rPr lang="fr-FR" dirty="0">
                <a:sym typeface="Webdings" panose="05030102010509060703" pitchFamily="18" charset="2"/>
              </a:rPr>
              <a:t>Combien manque-t-il pour faire 10 ? </a:t>
            </a:r>
            <a:endParaRPr lang="fr-FR" sz="36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9645A5C9-C4DB-76FA-83D5-3DD7A1AE1A40}"/>
              </a:ext>
            </a:extLst>
          </p:cNvPr>
          <p:cNvSpPr txBox="1"/>
          <p:nvPr/>
        </p:nvSpPr>
        <p:spPr>
          <a:xfrm>
            <a:off x="5057697" y="2471871"/>
            <a:ext cx="4011226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3200" dirty="0"/>
              <a:t>Le double de 8 est : …</a:t>
            </a:r>
          </a:p>
          <a:p>
            <a:pPr>
              <a:lnSpc>
                <a:spcPct val="200000"/>
              </a:lnSpc>
            </a:pPr>
            <a:r>
              <a:rPr lang="fr-FR" sz="3200" dirty="0"/>
              <a:t>Le double de 10 est : …</a:t>
            </a:r>
          </a:p>
          <a:p>
            <a:endParaRPr lang="fr-FR" sz="3200" dirty="0"/>
          </a:p>
          <a:p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686086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2C344FF-4DC5-6D15-C0BA-BE8364DD05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578" y="1327620"/>
            <a:ext cx="3232001" cy="3438873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FFC475C2-F494-D50D-D743-94D7F15593AD}"/>
              </a:ext>
            </a:extLst>
          </p:cNvPr>
          <p:cNvSpPr txBox="1"/>
          <p:nvPr/>
        </p:nvSpPr>
        <p:spPr>
          <a:xfrm>
            <a:off x="372435" y="4883874"/>
            <a:ext cx="43542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5 + . . . = 10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6731191-024C-B064-087E-A944EFD7EB6E}"/>
              </a:ext>
            </a:extLst>
          </p:cNvPr>
          <p:cNvSpPr txBox="1"/>
          <p:nvPr/>
        </p:nvSpPr>
        <p:spPr>
          <a:xfrm>
            <a:off x="1540177" y="4883873"/>
            <a:ext cx="918358" cy="10156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77C63D51-AD5A-687C-1341-B76B4B7CA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5178" y="315484"/>
            <a:ext cx="2121958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  <a:sym typeface="Webdings" panose="05030102010509060703" pitchFamily="18" charset="2"/>
              </a:rPr>
              <a:t>Correction</a:t>
            </a:r>
            <a:endParaRPr lang="fr-FR" sz="3600" dirty="0">
              <a:solidFill>
                <a:srgbClr val="C0000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39555AD-EBFE-05A2-2225-A9C24BEFDE2E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6D7FF1A-E38C-5578-CB8C-F8492981E281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B2ED0162-F3F9-0861-7489-28B55503FA0B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F5F703B1-55E2-E1A2-E24D-3E18229ABFFD}"/>
              </a:ext>
            </a:extLst>
          </p:cNvPr>
          <p:cNvSpPr txBox="1"/>
          <p:nvPr/>
        </p:nvSpPr>
        <p:spPr>
          <a:xfrm>
            <a:off x="5058215" y="2719027"/>
            <a:ext cx="3532505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Le double de 8 est : …</a:t>
            </a:r>
          </a:p>
          <a:p>
            <a:pPr>
              <a:lnSpc>
                <a:spcPct val="200000"/>
              </a:lnSpc>
            </a:pPr>
            <a:r>
              <a:rPr lang="fr-FR" sz="2800" dirty="0"/>
              <a:t>Le double de 10 est : …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4D8DF75-0BFC-CF02-FC4E-A905EF236E41}"/>
              </a:ext>
            </a:extLst>
          </p:cNvPr>
          <p:cNvSpPr txBox="1"/>
          <p:nvPr/>
        </p:nvSpPr>
        <p:spPr>
          <a:xfrm>
            <a:off x="8007928" y="3669068"/>
            <a:ext cx="918358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5E807EF8-B2A1-F1EA-7008-6E0D907B515C}"/>
              </a:ext>
            </a:extLst>
          </p:cNvPr>
          <p:cNvSpPr txBox="1"/>
          <p:nvPr/>
        </p:nvSpPr>
        <p:spPr>
          <a:xfrm>
            <a:off x="7851073" y="2778549"/>
            <a:ext cx="918358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646330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3/8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DA4CDE4-786B-4132-0D7D-8CAFCAD6B6C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828214">
            <a:off x="563828" y="2781111"/>
            <a:ext cx="3337050" cy="278964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8D024E3-1A84-038B-809C-5FA7C9B975AC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E10B288-946E-EB56-A1FE-4A5FE2987E93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9B21D649-8599-DEDC-4532-BDFFBC171652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itre 1">
            <a:extLst>
              <a:ext uri="{FF2B5EF4-FFF2-40B4-BE49-F238E27FC236}">
                <a16:creationId xmlns:a16="http://schemas.microsoft.com/office/drawing/2014/main" id="{75697DC6-B992-1A52-9C6C-F8FE63B457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741" y="1195580"/>
            <a:ext cx="3684896" cy="541357"/>
          </a:xfrm>
        </p:spPr>
        <p:txBody>
          <a:bodyPr>
            <a:normAutofit fontScale="90000"/>
          </a:bodyPr>
          <a:lstStyle/>
          <a:p>
            <a:pPr algn="just"/>
            <a:r>
              <a:rPr lang="fr-FR" dirty="0">
                <a:sym typeface="Webdings" panose="05030102010509060703" pitchFamily="18" charset="2"/>
              </a:rPr>
              <a:t>Combien manque-t-il pour faire 10 ? </a:t>
            </a:r>
            <a:endParaRPr lang="fr-FR" sz="3600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7EF26FFE-4283-1940-085E-410E9DD56DEC}"/>
              </a:ext>
            </a:extLst>
          </p:cNvPr>
          <p:cNvSpPr txBox="1"/>
          <p:nvPr/>
        </p:nvSpPr>
        <p:spPr>
          <a:xfrm>
            <a:off x="5052869" y="2437154"/>
            <a:ext cx="3802836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3200" dirty="0"/>
              <a:t>Le double de 9 est : …</a:t>
            </a:r>
          </a:p>
          <a:p>
            <a:pPr>
              <a:lnSpc>
                <a:spcPct val="200000"/>
              </a:lnSpc>
            </a:pPr>
            <a:r>
              <a:rPr lang="fr-FR" sz="3200" dirty="0"/>
              <a:t>Le double de 7 est : …</a:t>
            </a:r>
          </a:p>
          <a:p>
            <a:endParaRPr lang="fr-FR" sz="3200" dirty="0"/>
          </a:p>
          <a:p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6826800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3/8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E5DE6F0-603D-D532-5A6A-1B685BA99A4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828214">
            <a:off x="814254" y="1686001"/>
            <a:ext cx="3289049" cy="2749513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6F02157-F033-2136-7D6B-85E7CF980D47}"/>
              </a:ext>
            </a:extLst>
          </p:cNvPr>
          <p:cNvSpPr txBox="1"/>
          <p:nvPr/>
        </p:nvSpPr>
        <p:spPr>
          <a:xfrm>
            <a:off x="462596" y="5204110"/>
            <a:ext cx="43542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1 + . . . = 10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FB16359-0D2A-957B-E407-3A8B27FEA5E1}"/>
              </a:ext>
            </a:extLst>
          </p:cNvPr>
          <p:cNvSpPr txBox="1"/>
          <p:nvPr/>
        </p:nvSpPr>
        <p:spPr>
          <a:xfrm>
            <a:off x="1630338" y="5204109"/>
            <a:ext cx="918358" cy="10156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9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C1E6D46E-F599-0803-E6D6-0E81FB6EC9FE}"/>
              </a:ext>
            </a:extLst>
          </p:cNvPr>
          <p:cNvSpPr txBox="1">
            <a:spLocks/>
          </p:cNvSpPr>
          <p:nvPr/>
        </p:nvSpPr>
        <p:spPr>
          <a:xfrm>
            <a:off x="3595178" y="315484"/>
            <a:ext cx="2121958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>
                <a:solidFill>
                  <a:srgbClr val="C00000"/>
                </a:solidFill>
                <a:sym typeface="Webdings" panose="05030102010509060703" pitchFamily="18" charset="2"/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DC0EFA2-6815-6D5E-A1DB-AFF907D79139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535A90D-3530-77CA-98DF-8CD37125F700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60C528AC-00AF-BEF7-A864-3A04B145E3EA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61D8A450-CD2C-7F79-4492-27B4E809E147}"/>
              </a:ext>
            </a:extLst>
          </p:cNvPr>
          <p:cNvSpPr txBox="1"/>
          <p:nvPr/>
        </p:nvSpPr>
        <p:spPr>
          <a:xfrm>
            <a:off x="4970187" y="2813031"/>
            <a:ext cx="3349763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Le double de 9 est : …</a:t>
            </a:r>
          </a:p>
          <a:p>
            <a:pPr>
              <a:lnSpc>
                <a:spcPct val="200000"/>
              </a:lnSpc>
            </a:pPr>
            <a:r>
              <a:rPr lang="fr-FR" sz="2800" dirty="0"/>
              <a:t>Le double de 7 est : …</a:t>
            </a:r>
          </a:p>
          <a:p>
            <a:endParaRPr lang="fr-FR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06E7576-1E3E-3C70-73AA-C5B3677839A9}"/>
              </a:ext>
            </a:extLst>
          </p:cNvPr>
          <p:cNvSpPr txBox="1"/>
          <p:nvPr/>
        </p:nvSpPr>
        <p:spPr>
          <a:xfrm>
            <a:off x="7763045" y="3720444"/>
            <a:ext cx="918358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14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91A01317-A12A-9C2F-EC28-5E02247488B9}"/>
              </a:ext>
            </a:extLst>
          </p:cNvPr>
          <p:cNvSpPr txBox="1"/>
          <p:nvPr/>
        </p:nvSpPr>
        <p:spPr>
          <a:xfrm>
            <a:off x="7763045" y="2872553"/>
            <a:ext cx="918358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400912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1978B93-D0C6-16F2-DDC2-8B7FD18F67D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084901">
            <a:off x="747955" y="2636416"/>
            <a:ext cx="3158050" cy="292653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1E0DA57-78B1-536E-6D20-F8707D78CA43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92E8FB8-1D1F-6134-0874-0F6A8D0E4C64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433D8F77-FAC0-5553-F2A5-89F929D83A7A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itre 1">
            <a:extLst>
              <a:ext uri="{FF2B5EF4-FFF2-40B4-BE49-F238E27FC236}">
                <a16:creationId xmlns:a16="http://schemas.microsoft.com/office/drawing/2014/main" id="{C661DF8D-648B-ABAE-2930-E3804B25C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741" y="1195580"/>
            <a:ext cx="3684896" cy="541357"/>
          </a:xfrm>
        </p:spPr>
        <p:txBody>
          <a:bodyPr>
            <a:normAutofit fontScale="90000"/>
          </a:bodyPr>
          <a:lstStyle/>
          <a:p>
            <a:pPr algn="just"/>
            <a:r>
              <a:rPr lang="fr-FR" dirty="0">
                <a:sym typeface="Webdings" panose="05030102010509060703" pitchFamily="18" charset="2"/>
              </a:rPr>
              <a:t>Combien manque-t-il pour faire 10 ? </a:t>
            </a:r>
            <a:endParaRPr lang="fr-FR" sz="3600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27D480A9-7D10-2272-D5FF-2E93D4122EF4}"/>
              </a:ext>
            </a:extLst>
          </p:cNvPr>
          <p:cNvSpPr txBox="1"/>
          <p:nvPr/>
        </p:nvSpPr>
        <p:spPr>
          <a:xfrm>
            <a:off x="4956640" y="2837264"/>
            <a:ext cx="401122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3200" dirty="0"/>
              <a:t>Le double de 12 est : …</a:t>
            </a:r>
          </a:p>
          <a:p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3771500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A2041F1-B62D-4C77-3CC4-83B5087F1B8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084901">
            <a:off x="754551" y="1584527"/>
            <a:ext cx="3098526" cy="287137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3C5FF4BA-556A-20A2-D165-C9E6ECD4FD8C}"/>
              </a:ext>
            </a:extLst>
          </p:cNvPr>
          <p:cNvSpPr txBox="1"/>
          <p:nvPr/>
        </p:nvSpPr>
        <p:spPr>
          <a:xfrm>
            <a:off x="375596" y="5131225"/>
            <a:ext cx="43542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4 + . . . = 10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687A903-AF7C-EBC7-9C24-903919FFA7F3}"/>
              </a:ext>
            </a:extLst>
          </p:cNvPr>
          <p:cNvSpPr txBox="1"/>
          <p:nvPr/>
        </p:nvSpPr>
        <p:spPr>
          <a:xfrm>
            <a:off x="1543338" y="5131224"/>
            <a:ext cx="918358" cy="10156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91A2BF70-EF5B-793E-D165-10652A9EFA71}"/>
              </a:ext>
            </a:extLst>
          </p:cNvPr>
          <p:cNvSpPr txBox="1">
            <a:spLocks/>
          </p:cNvSpPr>
          <p:nvPr/>
        </p:nvSpPr>
        <p:spPr>
          <a:xfrm>
            <a:off x="3595178" y="315484"/>
            <a:ext cx="2121958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>
                <a:solidFill>
                  <a:srgbClr val="C00000"/>
                </a:solidFill>
                <a:sym typeface="Webdings" panose="05030102010509060703" pitchFamily="18" charset="2"/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501BBD2-5E26-45AA-A6D8-A2F77712F454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488186D-9800-12C2-C02B-9060688CBBDA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7BF7AA2B-1B6C-3653-B48C-5E733F553CA4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FA2D62A5-CB7D-1A28-6CAE-F4CB4C48B110}"/>
              </a:ext>
            </a:extLst>
          </p:cNvPr>
          <p:cNvSpPr txBox="1"/>
          <p:nvPr/>
        </p:nvSpPr>
        <p:spPr>
          <a:xfrm>
            <a:off x="4826697" y="1573891"/>
            <a:ext cx="371121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Le double de 12 est : …</a:t>
            </a:r>
          </a:p>
          <a:p>
            <a:endParaRPr lang="fr-FR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8FB056B-3797-8769-D7DE-770E1CEB0DB4}"/>
              </a:ext>
            </a:extLst>
          </p:cNvPr>
          <p:cNvSpPr txBox="1"/>
          <p:nvPr/>
        </p:nvSpPr>
        <p:spPr>
          <a:xfrm>
            <a:off x="7783533" y="1679133"/>
            <a:ext cx="918358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24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FCAF474E-0774-318A-D168-3FE4BD28913C}"/>
              </a:ext>
            </a:extLst>
          </p:cNvPr>
          <p:cNvSpPr txBox="1"/>
          <p:nvPr/>
        </p:nvSpPr>
        <p:spPr>
          <a:xfrm>
            <a:off x="7063964" y="2385764"/>
            <a:ext cx="7943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12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E2E0DAE3-A737-8F3F-B570-1E2F51A7720F}"/>
              </a:ext>
            </a:extLst>
          </p:cNvPr>
          <p:cNvSpPr txBox="1"/>
          <p:nvPr/>
        </p:nvSpPr>
        <p:spPr>
          <a:xfrm>
            <a:off x="6912561" y="5368904"/>
            <a:ext cx="1033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FF0000"/>
                </a:solidFill>
              </a:rPr>
              <a:t>24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F14AFE1B-8256-F68A-1D1B-7CAC61DB5A10}"/>
              </a:ext>
            </a:extLst>
          </p:cNvPr>
          <p:cNvGrpSpPr/>
          <p:nvPr/>
        </p:nvGrpSpPr>
        <p:grpSpPr>
          <a:xfrm rot="10800000" flipV="1">
            <a:off x="7120142" y="5072930"/>
            <a:ext cx="623599" cy="350493"/>
            <a:chOff x="6008243" y="4960698"/>
            <a:chExt cx="1499958" cy="761166"/>
          </a:xfrm>
        </p:grpSpPr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B7A01596-D20E-357F-6E6C-7F4725BBA3C4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E270CAD2-2A9E-9C2C-9EDC-883982D9EE6E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ED784ACD-C784-81DA-A9C2-341314B85F77}"/>
              </a:ext>
            </a:extLst>
          </p:cNvPr>
          <p:cNvGrpSpPr/>
          <p:nvPr/>
        </p:nvGrpSpPr>
        <p:grpSpPr>
          <a:xfrm flipV="1">
            <a:off x="7159934" y="3016976"/>
            <a:ext cx="623599" cy="345483"/>
            <a:chOff x="6008243" y="4960698"/>
            <a:chExt cx="1499958" cy="761166"/>
          </a:xfrm>
        </p:grpSpPr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D5556816-EB3D-EC0A-CA28-A5497F220D7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589E8213-7528-0F46-DC60-328745B06804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Flèche : bas 22">
            <a:extLst>
              <a:ext uri="{FF2B5EF4-FFF2-40B4-BE49-F238E27FC236}">
                <a16:creationId xmlns:a16="http://schemas.microsoft.com/office/drawing/2014/main" id="{B3DB841E-0F85-8BE1-9444-0AB14A859C14}"/>
              </a:ext>
            </a:extLst>
          </p:cNvPr>
          <p:cNvSpPr/>
          <p:nvPr/>
        </p:nvSpPr>
        <p:spPr>
          <a:xfrm>
            <a:off x="7305282" y="3992458"/>
            <a:ext cx="311673" cy="57106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A5A7EE34-56EE-662F-59A7-6B752BBE5AEB}"/>
              </a:ext>
            </a:extLst>
          </p:cNvPr>
          <p:cNvSpPr txBox="1"/>
          <p:nvPr/>
        </p:nvSpPr>
        <p:spPr>
          <a:xfrm>
            <a:off x="5182992" y="4419633"/>
            <a:ext cx="4385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20 + 4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5AB8EDBA-6231-5AFC-5A03-480EE55DFF48}"/>
              </a:ext>
            </a:extLst>
          </p:cNvPr>
          <p:cNvSpPr txBox="1"/>
          <p:nvPr/>
        </p:nvSpPr>
        <p:spPr>
          <a:xfrm>
            <a:off x="7475485" y="4026575"/>
            <a:ext cx="1585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double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9F851853-43DB-C41C-37E1-639204C78B3D}"/>
              </a:ext>
            </a:extLst>
          </p:cNvPr>
          <p:cNvSpPr txBox="1"/>
          <p:nvPr/>
        </p:nvSpPr>
        <p:spPr>
          <a:xfrm>
            <a:off x="5225447" y="3302578"/>
            <a:ext cx="4385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10 + 2</a:t>
            </a:r>
          </a:p>
        </p:txBody>
      </p:sp>
    </p:spTree>
    <p:extLst>
      <p:ext uri="{BB962C8B-B14F-4D97-AF65-F5344CB8AC3E}">
        <p14:creationId xmlns:p14="http://schemas.microsoft.com/office/powerpoint/2010/main" val="2121244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 animBg="1"/>
      <p:bldP spid="15" grpId="0"/>
      <p:bldP spid="16" grpId="0"/>
      <p:bldP spid="23" grpId="0" animBg="1"/>
      <p:bldP spid="24" grpId="0"/>
      <p:bldP spid="25" grpId="0"/>
      <p:bldP spid="26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156</TotalTime>
  <Words>404</Words>
  <Application>Microsoft Office PowerPoint</Application>
  <PresentationFormat>Affichage à l'écran (4:3)</PresentationFormat>
  <Paragraphs>146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Webdings</vt:lpstr>
      <vt:lpstr>Thème Office</vt:lpstr>
      <vt:lpstr>Présentation PowerPoint</vt:lpstr>
      <vt:lpstr>Combien manque-t-il pour faire 10 ? </vt:lpstr>
      <vt:lpstr>Correction</vt:lpstr>
      <vt:lpstr>Combien manque-t-il pour faire 10 ? </vt:lpstr>
      <vt:lpstr>Correction</vt:lpstr>
      <vt:lpstr>Combien manque-t-il pour faire 10 ? </vt:lpstr>
      <vt:lpstr>Présentation PowerPoint</vt:lpstr>
      <vt:lpstr>Combien manque-t-il pour faire 10 ? </vt:lpstr>
      <vt:lpstr>Présentation PowerPoint</vt:lpstr>
      <vt:lpstr>Combien manque-t-il pour faire 10 ? </vt:lpstr>
      <vt:lpstr>Présentation PowerPoint</vt:lpstr>
      <vt:lpstr>Combien manque-t-il pour faire 10 ? </vt:lpstr>
      <vt:lpstr>Présentation PowerPoint</vt:lpstr>
      <vt:lpstr>Combien manque-t-il pour faire 10 ? </vt:lpstr>
      <vt:lpstr>Présentation PowerPoint</vt:lpstr>
      <vt:lpstr>Combien manque-t-il pour faire 10 ? 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29</cp:revision>
  <dcterms:created xsi:type="dcterms:W3CDTF">2023-02-07T14:55:57Z</dcterms:created>
  <dcterms:modified xsi:type="dcterms:W3CDTF">2025-08-05T07:42:39Z</dcterms:modified>
</cp:coreProperties>
</file>